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Ubuntu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3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Ubuntu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Ubuntu-italic.fntdata"/><Relationship Id="rId14" Type="http://schemas.openxmlformats.org/officeDocument/2006/relationships/slide" Target="slides/slide7.xml"/><Relationship Id="rId36" Type="http://schemas.openxmlformats.org/officeDocument/2006/relationships/font" Target="fonts/Ubuntu-bold.fntdata"/><Relationship Id="rId17" Type="http://schemas.openxmlformats.org/officeDocument/2006/relationships/slide" Target="slides/slide10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9.xml"/><Relationship Id="rId38" Type="http://schemas.openxmlformats.org/officeDocument/2006/relationships/font" Target="fonts/Ubuntu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lab.crio.do/bdt-sprint-codes/core-java-i/core-java-i-session-activities-debrief/session-3.g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ava2blog.com/java-stream-sorted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ava2blog.com/java-8-stream/" TargetMode="External"/><Relationship Id="rId3" Type="http://schemas.openxmlformats.org/officeDocument/2006/relationships/hyperlink" Target="https://codedestine.com/java-8-filter-method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2z_G7XzEqKOzN_8-9_ts3B0-3_CtcHgnLuOVBHL2hWU/edit#heading=h.v9i7iw5gcol0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328496/when-would-you-use-the-builder-pattern" TargetMode="External"/><Relationship Id="rId3" Type="http://schemas.openxmlformats.org/officeDocument/2006/relationships/hyperlink" Target="https://www.adevguide.com/builder-design-pattern-java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umpkin.com/builder-design-pattern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5211039/real-world-examples-of-the-builder-patter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31d04181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31d04181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Solution( Not to be shared to users during session ) :-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https://gitlab.crio.do/bdt-sprint-codes/core-java-i/core-java-i-session-activities-debrief/session-3.git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Browsable Git: https://gitlab.crio.do/bdt-sprint-codes/core-java-i/core-java-i-session-activities/-/tree/main/session3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7204d76c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7204d76c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7204d76c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7204d76c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7204d76c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7204d76c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Credits:- https://java2blog.com/java-8-stream/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7204d76c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7204d76c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B4B4B"/>
                </a:solidFill>
              </a:rPr>
              <a:t>Each intermediate operation generates a new stream, stores the provided operation or function. When terminal operation is invoked, stream pipeline execution starts and all the intermediate operations are executed one by one.</a:t>
            </a:r>
            <a:endParaRPr sz="1350">
              <a:solidFill>
                <a:srgbClr val="4B4B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B4B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latin typeface="Ubuntu"/>
                <a:ea typeface="Ubuntu"/>
                <a:cs typeface="Ubuntu"/>
                <a:sym typeface="Ubuntu"/>
              </a:rPr>
              <a:t>How stream processes the order of operations?</a:t>
            </a:r>
            <a:endParaRPr sz="1400">
              <a:solidFill>
                <a:srgbClr val="21212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4B4B4B"/>
                </a:solidFill>
              </a:rPr>
              <a:t>A common approach will be to perform intermediate operation on all elements and then perform next operation, but instead each element moves vertically.</a:t>
            </a:r>
            <a:endParaRPr sz="1350">
              <a:solidFill>
                <a:srgbClr val="4B4B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B4B4B"/>
                </a:solidFill>
              </a:rPr>
              <a:t>This kind of behavior can reduce actual number of operation.</a:t>
            </a:r>
            <a:endParaRPr sz="1400">
              <a:solidFill>
                <a:srgbClr val="21212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B4B4B"/>
                </a:solidFill>
              </a:rPr>
              <a:t>Some of the intermediate operations such as </a:t>
            </a:r>
            <a:r>
              <a:rPr lang="en" sz="1350" u="sng">
                <a:solidFill>
                  <a:srgbClr val="014FD0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sorted</a:t>
            </a:r>
            <a:r>
              <a:rPr lang="en" sz="1350">
                <a:solidFill>
                  <a:srgbClr val="4B4B4B"/>
                </a:solidFill>
              </a:rPr>
              <a:t> are executed on the entire collection. As </a:t>
            </a:r>
            <a:r>
              <a:rPr lang="en" sz="1350">
                <a:solidFill>
                  <a:srgbClr val="4B4B4B"/>
                </a:solidFill>
              </a:rPr>
              <a:t>succeeding</a:t>
            </a:r>
            <a:r>
              <a:rPr lang="en" sz="1350">
                <a:solidFill>
                  <a:srgbClr val="4B4B4B"/>
                </a:solidFill>
              </a:rPr>
              <a:t> operations might depend on the result of sorted operation.</a:t>
            </a:r>
            <a:endParaRPr sz="1350">
              <a:solidFill>
                <a:srgbClr val="4B4B4B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7204d76c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7204d76c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7204d76c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7204d76c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7204d76c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7204d76c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7204d76c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7204d76c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B4B4B"/>
                </a:solidFill>
              </a:rPr>
              <a:t>Credits:- </a:t>
            </a:r>
            <a:r>
              <a:rPr lang="en" u="sng">
                <a:solidFill>
                  <a:schemeClr val="hlink"/>
                </a:solidFill>
                <a:hlinkClick r:id="rId2"/>
              </a:rPr>
              <a:t>A In-Depth guide to Java 8 Stream API - Java2Blog</a:t>
            </a:r>
            <a:endParaRPr sz="1350">
              <a:solidFill>
                <a:srgbClr val="4B4B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Java 8 filter method with Example | Java 8 Stream API (codedestine.com)</a:t>
            </a:r>
            <a:endParaRPr sz="1350">
              <a:solidFill>
                <a:srgbClr val="4B4B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B4B4B"/>
                </a:solidFill>
              </a:rPr>
              <a:t>Given the list of employees, find the count of employees with age greater than 25?</a:t>
            </a:r>
            <a:endParaRPr sz="1350">
              <a:solidFill>
                <a:srgbClr val="4B4B4B"/>
              </a:solidFill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List&lt;Employee&gt; employeeList = createEmployeeList();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long count = employeeList.stream()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	.filter(e-&gt;e.getAge()&gt;25)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	.count();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System.out.println("Number of employees with age 25 are : "+count);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B4B4B"/>
                </a:solidFill>
              </a:rPr>
              <a:t>Given a list of employees, you need sort employee list by age?</a:t>
            </a:r>
            <a:endParaRPr sz="1350">
              <a:solidFill>
                <a:srgbClr val="4B4B4B"/>
              </a:solidFill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List&lt;Employee&gt; employeesList = createEmployeeList();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List&lt;Employee&gt; sortedList = employeesList.stream()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	.sorted((e1,e2)-&gt;e1.getAge()-e2.getAge())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	.collect(Collectors.toList());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sortedList.forEach(System.out::println);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B4B4B"/>
              </a:solidFill>
            </a:endParaRPr>
          </a:p>
          <a:p>
            <a:pPr indent="0" lvl="0" marL="0" rtl="0" algn="l">
              <a:lnSpc>
                <a:spcPct val="16666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B4B4B"/>
                </a:solidFill>
              </a:rPr>
              <a:t>Given a list of employees, 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find out all the employees whose designation is “</a:t>
            </a:r>
            <a:r>
              <a:rPr b="1" lang="en" sz="1200">
                <a:solidFill>
                  <a:srgbClr val="666666"/>
                </a:solidFill>
                <a:highlight>
                  <a:srgbClr val="FFFFFF"/>
                </a:highlight>
              </a:rPr>
              <a:t>Manager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” and age is above </a:t>
            </a:r>
            <a:r>
              <a:rPr b="1" lang="en" sz="1200">
                <a:solidFill>
                  <a:srgbClr val="666666"/>
                </a:solidFill>
                <a:highlight>
                  <a:srgbClr val="FFFFFF"/>
                </a:highlight>
              </a:rPr>
              <a:t>30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List&lt;Employee&gt; tempList = empList.stream()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7254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.filter(e -&gt; "Manager".equalsIgnoreCase(e.getDesignation()) &amp;&amp; e.getAge() &gt; 30)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7254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.collect(Collectors.toList());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7254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7254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tempList.forEach(e -&gt; System.out.println("Designation :- " + e.getDesignation() + " , Age :- " + e.getAge())); 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B4B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B4B4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rgbClr val="4B4B4B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7204d76c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7204d76c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Skip this slide.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fdea78a92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fdea78a92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31d04181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31d04181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fdea78a9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fdea78a9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64646"/>
                </a:solidFill>
                <a:highlight>
                  <a:srgbClr val="FFFFFF"/>
                </a:highlight>
              </a:rPr>
              <a:t>The following preliminary requisite steps to compute a stock’s annualized returns are completed:</a:t>
            </a:r>
            <a:endParaRPr sz="1200">
              <a:solidFill>
                <a:srgbClr val="46464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64646"/>
              </a:buClr>
              <a:buSzPts val="1200"/>
              <a:buAutoNum type="arabicPeriod"/>
            </a:pPr>
            <a:r>
              <a:rPr lang="en" sz="1200">
                <a:solidFill>
                  <a:srgbClr val="464646"/>
                </a:solidFill>
                <a:highlight>
                  <a:srgbClr val="FFFFFF"/>
                </a:highlight>
              </a:rPr>
              <a:t>Read a trade data file to retrieve information like symbol, quantity, trade type, and purchase date.</a:t>
            </a:r>
            <a:endParaRPr sz="1200">
              <a:solidFill>
                <a:srgbClr val="46464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AutoNum type="arabicPeriod"/>
            </a:pPr>
            <a:r>
              <a:rPr lang="en" sz="1200">
                <a:solidFill>
                  <a:srgbClr val="464646"/>
                </a:solidFill>
                <a:highlight>
                  <a:srgbClr val="FFFFFF"/>
                </a:highlight>
              </a:rPr>
              <a:t>Call Tiingo to fetch the closing price of stocks on a particular day.</a:t>
            </a:r>
            <a:endParaRPr sz="1200">
              <a:solidFill>
                <a:srgbClr val="46464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64646"/>
                </a:solidFill>
                <a:highlight>
                  <a:srgbClr val="FFFFFF"/>
                </a:highlight>
              </a:rPr>
              <a:t>With this information, you can now proceed to compute the performance of a stock over a period of time. Portfolio managers will use this data to analyze trades and make investment recommendations for their clients.</a:t>
            </a:r>
            <a:endParaRPr sz="1200">
              <a:solidFill>
                <a:srgbClr val="46464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fdea78a92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fdea78a92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TODOs in the code indicates what to be implemented.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dea78a92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dea78a92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6fb72351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6fb72351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6fb723512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6fb723512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dea78a92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fdea78a92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dea78a9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dea78a9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31d041817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31d041817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6fb7235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6fb7235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fdea78a9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fdea78a9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fdea78a9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fdea78a9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QMoney Interview Questions - BDT - Google Docs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fdea78a9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fdea78a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is the issue with above approach?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Telescoping Constructor pattern - </a:t>
            </a:r>
            <a:r>
              <a:rPr lang="en" sz="1150">
                <a:solidFill>
                  <a:srgbClr val="232629"/>
                </a:solidFill>
                <a:highlight>
                  <a:srgbClr val="FFFFFF"/>
                </a:highlight>
              </a:rPr>
              <a:t>The problem with this pattern is that once constructors are 4 or 5 parameters long it becomes </a:t>
            </a:r>
            <a:r>
              <a:rPr b="1" lang="en" sz="1150">
                <a:solidFill>
                  <a:srgbClr val="232629"/>
                </a:solidFill>
                <a:highlight>
                  <a:srgbClr val="FFFFFF"/>
                </a:highlight>
              </a:rPr>
              <a:t>difficult to remember</a:t>
            </a:r>
            <a:r>
              <a:rPr lang="en" sz="1150">
                <a:solidFill>
                  <a:srgbClr val="232629"/>
                </a:solidFill>
                <a:highlight>
                  <a:srgbClr val="FFFFFF"/>
                </a:highlight>
              </a:rPr>
              <a:t> the required </a:t>
            </a:r>
            <a:r>
              <a:rPr b="1" lang="en" sz="1150">
                <a:solidFill>
                  <a:srgbClr val="232629"/>
                </a:solidFill>
                <a:highlight>
                  <a:srgbClr val="FFFFFF"/>
                </a:highlight>
              </a:rPr>
              <a:t>order of the parameters</a:t>
            </a:r>
            <a:r>
              <a:rPr lang="en" sz="1150">
                <a:solidFill>
                  <a:srgbClr val="232629"/>
                </a:solidFill>
                <a:highlight>
                  <a:srgbClr val="FFFFFF"/>
                </a:highlight>
              </a:rPr>
              <a:t> as well as what particular constructor you might want in a given situation.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JavaBeam Pattern -  </a:t>
            </a:r>
            <a:r>
              <a:rPr b="1" lang="en" sz="1150">
                <a:solidFill>
                  <a:srgbClr val="232629"/>
                </a:solidFill>
                <a:highlight>
                  <a:srgbClr val="FFFFFF"/>
                </a:highlight>
              </a:rPr>
              <a:t>The problem here is that because the object is created over several calls it may be in an inconsistent state partway through its construction.</a:t>
            </a:r>
            <a:r>
              <a:rPr lang="en" sz="1150">
                <a:solidFill>
                  <a:srgbClr val="232629"/>
                </a:solidFill>
                <a:highlight>
                  <a:srgbClr val="FFFFFF"/>
                </a:highlight>
              </a:rPr>
              <a:t> This also requires a lot of extra effort to ensure thread safety.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Credits:- </a:t>
            </a:r>
            <a:r>
              <a:rPr lang="en" u="sng">
                <a:solidFill>
                  <a:schemeClr val="hlink"/>
                </a:solidFill>
                <a:hlinkClick r:id="rId2"/>
              </a:rPr>
              <a:t>java - When would you use the Builder Pattern? - Stack Overflow</a:t>
            </a:r>
            <a:br>
              <a:rPr lang="en"/>
            </a:br>
            <a:r>
              <a:rPr lang="en"/>
              <a:t>Credits:- </a:t>
            </a:r>
            <a:r>
              <a:rPr lang="en" u="sng">
                <a:solidFill>
                  <a:schemeClr val="hlink"/>
                </a:solidFill>
                <a:hlinkClick r:id="rId3"/>
              </a:rPr>
              <a:t>Builder Design Pattern Java Real World Example | ADevGuide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fdea78a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fdea78a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buntu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Inner class fields are not required to have the same name as outer class, but it is good practice to keep them same as outer class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fdea78a9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fdea78a9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are the advantages of Builder Pattern?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Ubuntu"/>
              <a:buChar char="○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parameters to the constructor are reduced and are provided in highly readable method calls.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Ubuntu"/>
              <a:buChar char="○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Builder design pattern also helps in minimizing the number of parameters in constructor and thus there is no need to pass in null for optional parameters to the constructor.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Ubuntu"/>
              <a:buChar char="○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Object is always instantiated in a complete state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Ubuntu"/>
              <a:buChar char="○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Immutable objects can be build without much complex logic in object building process.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Credits:- </a:t>
            </a:r>
            <a:r>
              <a:rPr lang="en" u="sng">
                <a:solidFill>
                  <a:schemeClr val="hlink"/>
                </a:solidFill>
                <a:hlinkClick r:id="rId2"/>
              </a:rPr>
              <a:t>Builder Design Pattern | Code Pumpkin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fdea78a9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fdea78a9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Credits:- </a:t>
            </a:r>
            <a:r>
              <a:rPr lang="en" u="sng">
                <a:solidFill>
                  <a:schemeClr val="hlink"/>
                </a:solidFill>
                <a:hlinkClick r:id="rId2"/>
              </a:rPr>
              <a:t>Real-world examples of the Builder pattern - Stack Overflow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i="0" sz="24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>
            <a:off x="290525" y="698025"/>
            <a:ext cx="738600" cy="0"/>
          </a:xfrm>
          <a:prstGeom prst="straightConnector1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550" y="4647874"/>
            <a:ext cx="5953451" cy="4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41985" t="0"/>
          <a:stretch/>
        </p:blipFill>
        <p:spPr>
          <a:xfrm>
            <a:off x="0" y="4514300"/>
            <a:ext cx="8312876" cy="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06" y="4766614"/>
            <a:ext cx="310325" cy="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39514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39514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176225" y="924875"/>
            <a:ext cx="52449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i="0" sz="24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74" name="Google Shape;74;p17"/>
          <p:cNvCxnSpPr/>
          <p:nvPr/>
        </p:nvCxnSpPr>
        <p:spPr>
          <a:xfrm>
            <a:off x="290525" y="698025"/>
            <a:ext cx="738600" cy="0"/>
          </a:xfrm>
          <a:prstGeom prst="straightConnector1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" name="Google Shape;7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550" y="4647874"/>
            <a:ext cx="5953451" cy="4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41985" t="0"/>
          <a:stretch/>
        </p:blipFill>
        <p:spPr>
          <a:xfrm>
            <a:off x="0" y="4514300"/>
            <a:ext cx="8312876" cy="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06" y="4766614"/>
            <a:ext cx="310325" cy="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8"/>
          <p:cNvSpPr txBox="1"/>
          <p:nvPr>
            <p:ph idx="2"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i="0" sz="24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82" name="Google Shape;82;p18"/>
          <p:cNvCxnSpPr/>
          <p:nvPr/>
        </p:nvCxnSpPr>
        <p:spPr>
          <a:xfrm>
            <a:off x="290525" y="698025"/>
            <a:ext cx="738600" cy="0"/>
          </a:xfrm>
          <a:prstGeom prst="straightConnector1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76225" y="924875"/>
            <a:ext cx="52449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84" name="Google Shape;8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550" y="4647874"/>
            <a:ext cx="5953451" cy="4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41985" t="0"/>
          <a:stretch/>
        </p:blipFill>
        <p:spPr>
          <a:xfrm>
            <a:off x="0" y="4514300"/>
            <a:ext cx="8312876" cy="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06" y="4766614"/>
            <a:ext cx="310325" cy="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39514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noFill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2">
            <a:alphaModFix/>
          </a:blip>
          <a:srcRect b="0" l="0" r="50000" t="0"/>
          <a:stretch/>
        </p:blipFill>
        <p:spPr>
          <a:xfrm>
            <a:off x="0" y="-76200"/>
            <a:ext cx="4572000" cy="53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39514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io Theme">
  <p:cSld name="Section Header Green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39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buntu"/>
              <a:buNone/>
              <a:defRPr sz="30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Footer - Title &amp; Body">
  <p:cSld name="Green Footer - Title &amp; Body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176225" y="924875"/>
            <a:ext cx="52449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i="0" sz="24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08" name="Google Shape;108;p23"/>
          <p:cNvCxnSpPr/>
          <p:nvPr/>
        </p:nvCxnSpPr>
        <p:spPr>
          <a:xfrm>
            <a:off x="290525" y="698025"/>
            <a:ext cx="738600" cy="0"/>
          </a:xfrm>
          <a:prstGeom prst="straightConnector1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550" y="4647874"/>
            <a:ext cx="5953451" cy="4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3"/>
          <p:cNvPicPr preferRelativeResize="0"/>
          <p:nvPr/>
        </p:nvPicPr>
        <p:blipFill rotWithShape="1">
          <a:blip r:embed="rId3">
            <a:alphaModFix/>
          </a:blip>
          <a:srcRect b="0" l="0" r="41985" t="0"/>
          <a:stretch/>
        </p:blipFill>
        <p:spPr>
          <a:xfrm>
            <a:off x="0" y="4514300"/>
            <a:ext cx="8312876" cy="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06" y="4766614"/>
            <a:ext cx="310325" cy="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" name="Google Shape;11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5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i="0" sz="24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19" name="Google Shape;119;p25"/>
          <p:cNvCxnSpPr/>
          <p:nvPr/>
        </p:nvCxnSpPr>
        <p:spPr>
          <a:xfrm>
            <a:off x="290525" y="698025"/>
            <a:ext cx="738600" cy="0"/>
          </a:xfrm>
          <a:prstGeom prst="straightConnector1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550" y="4647874"/>
            <a:ext cx="5953451" cy="4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 rotWithShape="1">
          <a:blip r:embed="rId3">
            <a:alphaModFix/>
          </a:blip>
          <a:srcRect b="0" l="0" r="41985" t="0"/>
          <a:stretch/>
        </p:blipFill>
        <p:spPr>
          <a:xfrm>
            <a:off x="0" y="4514300"/>
            <a:ext cx="8312876" cy="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06" y="4766614"/>
            <a:ext cx="310325" cy="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39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buntu"/>
              <a:buNone/>
              <a:defRPr sz="2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39514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noFill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176225" y="924875"/>
            <a:ext cx="52449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i="0" sz="24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39" name="Google Shape;139;p29"/>
          <p:cNvCxnSpPr/>
          <p:nvPr/>
        </p:nvCxnSpPr>
        <p:spPr>
          <a:xfrm>
            <a:off x="290525" y="698025"/>
            <a:ext cx="738600" cy="0"/>
          </a:xfrm>
          <a:prstGeom prst="straightConnector1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550" y="4647874"/>
            <a:ext cx="5953451" cy="4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 rotWithShape="1">
          <a:blip r:embed="rId3">
            <a:alphaModFix/>
          </a:blip>
          <a:srcRect b="0" l="0" r="41985" t="0"/>
          <a:stretch/>
        </p:blipFill>
        <p:spPr>
          <a:xfrm>
            <a:off x="0" y="4514300"/>
            <a:ext cx="8312876" cy="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06" y="4766614"/>
            <a:ext cx="310325" cy="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0"/>
          <p:cNvSpPr txBox="1"/>
          <p:nvPr>
            <p:ph idx="2"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i="0" sz="24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47" name="Google Shape;147;p30"/>
          <p:cNvCxnSpPr/>
          <p:nvPr/>
        </p:nvCxnSpPr>
        <p:spPr>
          <a:xfrm>
            <a:off x="290525" y="698025"/>
            <a:ext cx="738600" cy="0"/>
          </a:xfrm>
          <a:prstGeom prst="straightConnector1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176225" y="924875"/>
            <a:ext cx="52449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49" name="Google Shape;1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550" y="4647874"/>
            <a:ext cx="5953451" cy="4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 rotWithShape="1">
          <a:blip r:embed="rId3">
            <a:alphaModFix/>
          </a:blip>
          <a:srcRect b="0" l="0" r="41985" t="0"/>
          <a:stretch/>
        </p:blipFill>
        <p:spPr>
          <a:xfrm>
            <a:off x="0" y="4514300"/>
            <a:ext cx="8312876" cy="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06" y="4766614"/>
            <a:ext cx="310325" cy="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39514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b="1" sz="48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5" name="Google Shape;15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noFill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2"/>
          <p:cNvPicPr preferRelativeResize="0"/>
          <p:nvPr/>
        </p:nvPicPr>
        <p:blipFill rotWithShape="1">
          <a:blip r:embed="rId2">
            <a:alphaModFix/>
          </a:blip>
          <a:srcRect b="0" l="0" r="50000" t="0"/>
          <a:stretch/>
        </p:blipFill>
        <p:spPr>
          <a:xfrm>
            <a:off x="0" y="-76200"/>
            <a:ext cx="4572000" cy="53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Font typeface="Ubuntu"/>
              <a:buNone/>
              <a:defRPr sz="42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9" name="Google Shape;159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0" name="Google Shape;160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39514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1" sz="3600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io Theme">
  <p:cSld name="Section Header Green">
    <p:bg>
      <p:bgPr>
        <a:noFill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39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Ubuntu"/>
              <a:buNone/>
              <a:defRPr b="1" sz="52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buntu"/>
              <a:buNone/>
              <a:defRPr sz="30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Footer - Title &amp; Body">
  <p:cSld name="Green Footer - Title &amp; Body">
    <p:bg>
      <p:bgPr>
        <a:noFill/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176225" y="924875"/>
            <a:ext cx="52449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400"/>
              <a:buFont typeface="Ubuntu"/>
              <a:buChar char="■"/>
              <a:defRPr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2" name="Google Shape;172;p35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i="0" sz="24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73" name="Google Shape;173;p35"/>
          <p:cNvCxnSpPr/>
          <p:nvPr/>
        </p:nvCxnSpPr>
        <p:spPr>
          <a:xfrm>
            <a:off x="290525" y="698025"/>
            <a:ext cx="738600" cy="0"/>
          </a:xfrm>
          <a:prstGeom prst="straightConnector1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550" y="4647874"/>
            <a:ext cx="5953451" cy="4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5"/>
          <p:cNvPicPr preferRelativeResize="0"/>
          <p:nvPr/>
        </p:nvPicPr>
        <p:blipFill rotWithShape="1">
          <a:blip r:embed="rId3">
            <a:alphaModFix/>
          </a:blip>
          <a:srcRect b="0" l="0" r="41985" t="0"/>
          <a:stretch/>
        </p:blipFill>
        <p:spPr>
          <a:xfrm>
            <a:off x="0" y="4514300"/>
            <a:ext cx="8312876" cy="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06" y="4766614"/>
            <a:ext cx="310325" cy="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" name="Google Shape;17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noFill/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●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○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Ubuntu"/>
              <a:buChar char="■"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2" name="Google Shape;18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37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i="0" sz="24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84" name="Google Shape;184;p37"/>
          <p:cNvCxnSpPr/>
          <p:nvPr/>
        </p:nvCxnSpPr>
        <p:spPr>
          <a:xfrm>
            <a:off x="290525" y="698025"/>
            <a:ext cx="738600" cy="0"/>
          </a:xfrm>
          <a:prstGeom prst="straightConnector1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550" y="4647874"/>
            <a:ext cx="5953451" cy="4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7"/>
          <p:cNvPicPr preferRelativeResize="0"/>
          <p:nvPr/>
        </p:nvPicPr>
        <p:blipFill rotWithShape="1">
          <a:blip r:embed="rId3">
            <a:alphaModFix/>
          </a:blip>
          <a:srcRect b="0" l="0" r="41985" t="0"/>
          <a:stretch/>
        </p:blipFill>
        <p:spPr>
          <a:xfrm>
            <a:off x="0" y="4514300"/>
            <a:ext cx="8312876" cy="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06" y="4766614"/>
            <a:ext cx="310325" cy="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"/>
              <a:buChar char="●"/>
              <a:defRPr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●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●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"/>
              <a:buChar char="●"/>
              <a:defRPr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●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●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crio.do" TargetMode="External"/><Relationship Id="rId4" Type="http://schemas.openxmlformats.org/officeDocument/2006/relationships/hyperlink" Target="https://www.crio.do/learn/home/me/ME_QMONEY_V2" TargetMode="External"/><Relationship Id="rId5" Type="http://schemas.openxmlformats.org/officeDocument/2006/relationships/hyperlink" Target="https://drive.google.com/file/d/1sXCwOJl1L9AX-zNoH3L-krG10RPGiE-F/view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logicbig.com/tutorials/core-java-tutorial/java-util-stream/stream-cheat-sheet.html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java2blog.com/java-8-stream/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s://www.geeksforgeeks.org/lambda-expressions-java-8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javaconceptoftheday.com/solving-real-time-queries-using-java-8-features-employee-management-syste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nrhen0vhA5E" TargetMode="External"/><Relationship Id="rId4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crio.do/learn/home/me/ME_JUNIT" TargetMode="External"/><Relationship Id="rId4" Type="http://schemas.openxmlformats.org/officeDocument/2006/relationships/hyperlink" Target="https://www.crio.do/learn/home/me/ME_QMONEY_V2/ME_QMONEY_V2_MODULE_CALCULATION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forms.gle/mMLEVk5HEA3Ft4Mu8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depumpkin.com/use-private-constructor-java/#p6" TargetMode="External"/><Relationship Id="rId4" Type="http://schemas.openxmlformats.org/officeDocument/2006/relationships/hyperlink" Target="https://theboreddev.com/understanding-java-streams/" TargetMode="External"/><Relationship Id="rId5" Type="http://schemas.openxmlformats.org/officeDocument/2006/relationships/hyperlink" Target="https://www.softwaretestinghelp.com/java-8-interview-questions/" TargetMode="External"/><Relationship Id="rId6" Type="http://schemas.openxmlformats.org/officeDocument/2006/relationships/hyperlink" Target="https://java-programming.mooc.fi/part-10/1-handling-collections-as-streams#programming-exercise-unique-last-name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tackoverflow.com/questions/328496/when-would-you-use-the-builder-pattern" TargetMode="External"/><Relationship Id="rId4" Type="http://schemas.openxmlformats.org/officeDocument/2006/relationships/hyperlink" Target="https://codepumpkin.com/builder-design-pattern/" TargetMode="External"/><Relationship Id="rId5" Type="http://schemas.openxmlformats.org/officeDocument/2006/relationships/hyperlink" Target="https://stackoverflow.com/questions/5211039/real-world-examples-of-the-builder-pattern" TargetMode="External"/><Relationship Id="rId6" Type="http://schemas.openxmlformats.org/officeDocument/2006/relationships/hyperlink" Target="https://java2blog.com/java-8-stream/" TargetMode="External"/><Relationship Id="rId7" Type="http://schemas.openxmlformats.org/officeDocument/2006/relationships/hyperlink" Target="https://www.logicbig.com/tutorials/core-java-tutorial/java-util-stream/stream-cheat-shee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depumpkin.com/create-immutable-class-java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oracle.com/javaee/7/api/javax/json/package-summary.html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baeldung.com/lombok-build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Get you laptops ready and login to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www.crio.do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Qmoney ME</a:t>
            </a:r>
            <a:r>
              <a:rPr lang="en" sz="1400"/>
              <a:t> and start your workspace.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Open Terminal</a:t>
            </a:r>
            <a:r>
              <a:rPr lang="en" sz="1400">
                <a:solidFill>
                  <a:schemeClr val="dk1"/>
                </a:solidFill>
              </a:rPr>
              <a:t> and type </a:t>
            </a:r>
            <a:endParaRPr>
              <a:solidFill>
                <a:srgbClr val="1155CC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1155CC"/>
                </a:solidFill>
              </a:rPr>
              <a:t>cd ~/workspace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</a:t>
            </a:r>
            <a:r>
              <a:rPr lang="en" sz="1400">
                <a:solidFill>
                  <a:schemeClr val="dk1"/>
                </a:solidFill>
              </a:rPr>
              <a:t>lone the repo in ~/workspace directory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</a:pPr>
            <a:r>
              <a:rPr lang="en" sz="1400">
                <a:solidFill>
                  <a:srgbClr val="1155CC"/>
                </a:solidFill>
              </a:rPr>
              <a:t>g</a:t>
            </a:r>
            <a:r>
              <a:rPr lang="en" sz="1400">
                <a:solidFill>
                  <a:srgbClr val="1155CC"/>
                </a:solidFill>
              </a:rPr>
              <a:t>it clone </a:t>
            </a:r>
            <a:r>
              <a:rPr lang="en">
                <a:solidFill>
                  <a:srgbClr val="1155CC"/>
                </a:solidFill>
              </a:rPr>
              <a:t>git@gitlab.crio.do:bdt-sprint-codes/core-java-i/core-java-i-session-activities.git</a:t>
            </a:r>
            <a:endParaRPr sz="1400">
              <a:solidFill>
                <a:srgbClr val="1155CC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 session-3 folder.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Wait for Java Language Server Setup to complete.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Setup Video for Reference</a:t>
            </a:r>
            <a:endParaRPr sz="1400"/>
          </a:p>
        </p:txBody>
      </p:sp>
      <p:sp>
        <p:nvSpPr>
          <p:cNvPr id="193" name="Google Shape;193;p38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folks are joining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idx="1" type="body"/>
          </p:nvPr>
        </p:nvSpPr>
        <p:spPr>
          <a:xfrm>
            <a:off x="311700" y="923875"/>
            <a:ext cx="85206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Given the list of employees, print the list of employees whose name starts with ‘A’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Complete method findNameA() in Main.java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What is the output?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Amit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Let’s try a more sleek version using Java Streams.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63" name="Google Shape;263;p47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#2 - ‘A’ Employees</a:t>
            </a:r>
            <a:endParaRPr/>
          </a:p>
        </p:txBody>
      </p:sp>
      <p:sp>
        <p:nvSpPr>
          <p:cNvPr id="264" name="Google Shape;264;p47"/>
          <p:cNvSpPr txBox="1"/>
          <p:nvPr/>
        </p:nvSpPr>
        <p:spPr>
          <a:xfrm>
            <a:off x="831275" y="2268675"/>
            <a:ext cx="5628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public static void findNameAWithStream(){</a:t>
            </a:r>
            <a:endParaRPr>
              <a:solidFill>
                <a:srgbClr val="37474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    List&lt;</a:t>
            </a:r>
            <a:r>
              <a:rPr lang="en">
                <a:solidFill>
                  <a:srgbClr val="3F51B5"/>
                </a:solidFill>
                <a:latin typeface="Ubuntu"/>
                <a:ea typeface="Ubuntu"/>
                <a:cs typeface="Ubuntu"/>
                <a:sym typeface="Ubuntu"/>
              </a:rPr>
              <a:t>Employee</a:t>
            </a:r>
            <a:r>
              <a:rPr lang="en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&gt; employeesList = getListOfEmployees();</a:t>
            </a:r>
            <a:endParaRPr>
              <a:solidFill>
                <a:srgbClr val="37474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    List&lt;</a:t>
            </a:r>
            <a:r>
              <a:rPr lang="en">
                <a:solidFill>
                  <a:srgbClr val="3F51B5"/>
                </a:solidFill>
                <a:latin typeface="Ubuntu"/>
                <a:ea typeface="Ubuntu"/>
                <a:cs typeface="Ubuntu"/>
                <a:sym typeface="Ubuntu"/>
              </a:rPr>
              <a:t>String</a:t>
            </a:r>
            <a:r>
              <a:rPr lang="en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&gt; employeeNames = employeesList.stream()</a:t>
            </a:r>
            <a:endParaRPr>
              <a:solidFill>
                <a:srgbClr val="37474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                            .map(e -&gt; e.getName())</a:t>
            </a:r>
            <a:endParaRPr>
              <a:solidFill>
                <a:srgbClr val="37474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                            .filter(s -&gt; s.startsWith("A"))</a:t>
            </a:r>
            <a:endParaRPr>
              <a:solidFill>
                <a:srgbClr val="37474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                           .collect(Collectors.toList());</a:t>
            </a:r>
            <a:endParaRPr>
              <a:solidFill>
                <a:srgbClr val="37474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    System.out.println(employeeNames);</a:t>
            </a:r>
            <a:endParaRPr>
              <a:solidFill>
                <a:srgbClr val="37474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}</a:t>
            </a:r>
            <a:endParaRPr>
              <a:solidFill>
                <a:srgbClr val="37474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311700" y="4073375"/>
            <a:ext cx="454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How do you feel about this code?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Less Verbose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More Intuitive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Streams API</a:t>
            </a:r>
            <a:endParaRPr/>
          </a:p>
        </p:txBody>
      </p:sp>
      <p:pic>
        <p:nvPicPr>
          <p:cNvPr id="271" name="Google Shape;271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51" y="826975"/>
            <a:ext cx="7306250" cy="39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#2 - ‘A’ Employees (</a:t>
            </a:r>
            <a:r>
              <a:rPr lang="en"/>
              <a:t>Java Streams: Pipeline)</a:t>
            </a:r>
            <a:endParaRPr/>
          </a:p>
        </p:txBody>
      </p:sp>
      <p:pic>
        <p:nvPicPr>
          <p:cNvPr id="277" name="Google Shape;277;p4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25" y="1698900"/>
            <a:ext cx="8684376" cy="24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9"/>
          <p:cNvSpPr/>
          <p:nvPr/>
        </p:nvSpPr>
        <p:spPr>
          <a:xfrm>
            <a:off x="7299625" y="4260275"/>
            <a:ext cx="1844100" cy="623400"/>
          </a:xfrm>
          <a:prstGeom prst="wedgeRoundRectCallout">
            <a:avLst>
              <a:gd fmla="val -49011" name="adj1"/>
              <a:gd fmla="val -69446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Terminal Operation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9" name="Google Shape;279;p49"/>
          <p:cNvSpPr txBox="1"/>
          <p:nvPr/>
        </p:nvSpPr>
        <p:spPr>
          <a:xfrm>
            <a:off x="346375" y="727375"/>
            <a:ext cx="691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Stream pipeline consists of: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Source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Zero or more intermediate operations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Terminal operation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0" name="Google Shape;280;p49"/>
          <p:cNvSpPr/>
          <p:nvPr/>
        </p:nvSpPr>
        <p:spPr>
          <a:xfrm>
            <a:off x="2900800" y="4260275"/>
            <a:ext cx="1929000" cy="623400"/>
          </a:xfrm>
          <a:prstGeom prst="wedgeRoundRectCallout">
            <a:avLst>
              <a:gd fmla="val 72098" name="adj1"/>
              <a:gd fmla="val -1639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Lambda Expression</a:t>
            </a:r>
            <a:endParaRPr/>
          </a:p>
        </p:txBody>
      </p:sp>
      <p:sp>
        <p:nvSpPr>
          <p:cNvPr id="281" name="Google Shape;281;p49"/>
          <p:cNvSpPr/>
          <p:nvPr/>
        </p:nvSpPr>
        <p:spPr>
          <a:xfrm>
            <a:off x="4933950" y="4260275"/>
            <a:ext cx="2225400" cy="623400"/>
          </a:xfrm>
          <a:prstGeom prst="wedgeRoundRectCallout">
            <a:avLst>
              <a:gd fmla="val 9922" name="adj1"/>
              <a:gd fmla="val -9445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Intermediate Operation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Intermediate operation are not executed until terminal operation is encountered.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Try it out on Workspace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How stream processes the order of operations?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Try it out on Workspace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87" name="Google Shape;287;p50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#3 - Java Streams: Lazy &amp;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50"/>
          <p:cNvPicPr preferRelativeResize="0"/>
          <p:nvPr/>
        </p:nvPicPr>
        <p:blipFill rotWithShape="1">
          <a:blip r:embed="rId3">
            <a:alphaModFix/>
          </a:blip>
          <a:srcRect b="7863" l="980" r="1970" t="1549"/>
          <a:stretch/>
        </p:blipFill>
        <p:spPr>
          <a:xfrm>
            <a:off x="1305800" y="1792425"/>
            <a:ext cx="6258451" cy="30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Empty Stream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Stream s = </a:t>
            </a:r>
            <a:r>
              <a:rPr b="1" lang="en">
                <a:solidFill>
                  <a:schemeClr val="lt1"/>
                </a:solidFill>
              </a:rPr>
              <a:t>Stream.empty()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Collection Stream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Stream can be created from Collection by calling </a:t>
            </a:r>
            <a:r>
              <a:rPr b="1" lang="en">
                <a:solidFill>
                  <a:schemeClr val="lt1"/>
                </a:solidFill>
              </a:rPr>
              <a:t>.stream()</a:t>
            </a:r>
            <a:r>
              <a:rPr lang="en">
                <a:solidFill>
                  <a:schemeClr val="lt1"/>
                </a:solidFill>
              </a:rPr>
              <a:t> or </a:t>
            </a:r>
            <a:r>
              <a:rPr b="1" lang="en">
                <a:solidFill>
                  <a:schemeClr val="lt1"/>
                </a:solidFill>
              </a:rPr>
              <a:t>.parallelStream()</a:t>
            </a:r>
            <a:endParaRPr b="1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>
                <a:solidFill>
                  <a:schemeClr val="lt1"/>
                </a:solidFill>
                <a:highlight>
                  <a:srgbClr val="FFFFFF"/>
                </a:highlight>
              </a:rPr>
              <a:t>Arrays.asList("Andy","Peter","Amy","Mary").stream()</a:t>
            </a: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  <a:highlight>
                  <a:srgbClr val="FFFFFF"/>
                </a:highlight>
              </a:rPr>
              <a:t>Stream.of()</a:t>
            </a:r>
            <a:endParaRPr sz="14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Stream streamArray =Stream.of("X","Y","Z");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Other less commonly used</a:t>
            </a:r>
            <a:endParaRPr sz="1400"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Stream.generate()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Stream.iterate()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94" name="Google Shape;294;p51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Creation Techniques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map()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convert Stream&lt;T&gt; to Stream&lt;R&gt;. It produces one output result of type 'R' for each input value of type 'T'.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filter()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 stream based on conditions.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sorted()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sort list of objects.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limit()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limit the number of elements in the stream.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skip()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discard first n elements from the stream.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many more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2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Intermediate Operations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forEach()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iterate over collection/stream of objects and perform custom operations.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collect()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 collect the stream elements to a collection.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count()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returns </a:t>
            </a:r>
            <a:r>
              <a:rPr lang="en">
                <a:solidFill>
                  <a:schemeClr val="lt1"/>
                </a:solidFill>
              </a:rPr>
              <a:t>count  of elements in the stream.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min()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returns minimum element in the stream based on the provided comparator.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max()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returns maximum element in the stream based on the provided comparator.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And many more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06" name="Google Shape;306;p53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Terminal Operations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Given the list of employees, find the </a:t>
            </a:r>
            <a:r>
              <a:rPr b="1" lang="en" sz="1400">
                <a:solidFill>
                  <a:schemeClr val="lt1"/>
                </a:solidFill>
              </a:rPr>
              <a:t>count of employees</a:t>
            </a:r>
            <a:r>
              <a:rPr lang="en" sz="1400">
                <a:solidFill>
                  <a:schemeClr val="lt1"/>
                </a:solidFill>
              </a:rPr>
              <a:t> with </a:t>
            </a:r>
            <a:r>
              <a:rPr b="1" lang="en" sz="1400">
                <a:solidFill>
                  <a:schemeClr val="lt1"/>
                </a:solidFill>
              </a:rPr>
              <a:t>age greater than 25</a:t>
            </a:r>
            <a:r>
              <a:rPr lang="en" sz="1400">
                <a:solidFill>
                  <a:schemeClr val="lt1"/>
                </a:solidFill>
              </a:rPr>
              <a:t>?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Given a list of employees, you need to </a:t>
            </a:r>
            <a:r>
              <a:rPr b="1" lang="en" sz="1400">
                <a:solidFill>
                  <a:schemeClr val="lt1"/>
                </a:solidFill>
              </a:rPr>
              <a:t>sort employee list by age</a:t>
            </a:r>
            <a:r>
              <a:rPr lang="en" sz="1400">
                <a:solidFill>
                  <a:schemeClr val="lt1"/>
                </a:solidFill>
              </a:rPr>
              <a:t>?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Given a list of employees, find out all the employees whose designation is “</a:t>
            </a:r>
            <a:r>
              <a:rPr b="1" lang="en" sz="1400">
                <a:solidFill>
                  <a:schemeClr val="lt1"/>
                </a:solidFill>
              </a:rPr>
              <a:t>Manager</a:t>
            </a:r>
            <a:r>
              <a:rPr lang="en" sz="1400">
                <a:solidFill>
                  <a:schemeClr val="lt1"/>
                </a:solidFill>
              </a:rPr>
              <a:t>” and age is above </a:t>
            </a:r>
            <a:r>
              <a:rPr b="1" lang="en" sz="1400">
                <a:solidFill>
                  <a:schemeClr val="lt1"/>
                </a:solidFill>
              </a:rPr>
              <a:t>30</a:t>
            </a:r>
            <a:r>
              <a:rPr lang="en" sz="1400">
                <a:solidFill>
                  <a:schemeClr val="lt1"/>
                </a:solidFill>
              </a:rPr>
              <a:t>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2" name="Google Shape;312;p54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#4 - Java Streams: Query Practice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Solving Real Time Queries Using Java 8 Features -Employee Management System (javaconceptoftheday.com)</a:t>
            </a:r>
            <a:endParaRPr sz="1400"/>
          </a:p>
        </p:txBody>
      </p:sp>
      <p:sp>
        <p:nvSpPr>
          <p:cNvPr id="318" name="Google Shape;318;p55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</a:t>
            </a:r>
            <a:r>
              <a:rPr lang="en"/>
              <a:t> Practice </a:t>
            </a:r>
            <a:r>
              <a:rPr lang="en"/>
              <a:t>- ( </a:t>
            </a:r>
            <a:r>
              <a:rPr lang="en"/>
              <a:t>Try at home on Workspace</a:t>
            </a:r>
            <a:r>
              <a:rPr lang="en"/>
              <a:t> 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>
            <p:ph idx="1" type="body"/>
          </p:nvPr>
        </p:nvSpPr>
        <p:spPr>
          <a:xfrm>
            <a:off x="311700" y="2658350"/>
            <a:ext cx="8520600" cy="22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Absolute Return 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Total Gains or losses since the purchase of a particular stock.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Annualized return 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amount of money the investment has earned for the investor per annum.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In this module,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</a:rPr>
              <a:t>Implement a mathematical formula to calculate annualized returns.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</a:rPr>
              <a:t>Use the formula to calculate the performance of stocks using real data.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24" name="Google Shape;324;p56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QMoney Module 3 - Calculations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50" y="919063"/>
            <a:ext cx="6844600" cy="14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ctrTitle"/>
          </p:nvPr>
        </p:nvSpPr>
        <p:spPr>
          <a:xfrm>
            <a:off x="97850" y="1470000"/>
            <a:ext cx="91008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Crio Sprint: CORE-JAVA-1</a:t>
            </a:r>
            <a:endParaRPr b="1" sz="4800"/>
          </a:p>
        </p:txBody>
      </p:sp>
      <p:sp>
        <p:nvSpPr>
          <p:cNvPr id="199" name="Google Shape;199;p39"/>
          <p:cNvSpPr/>
          <p:nvPr/>
        </p:nvSpPr>
        <p:spPr>
          <a:xfrm>
            <a:off x="191850" y="2658925"/>
            <a:ext cx="4260300" cy="178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Session 3</a:t>
            </a:r>
            <a:endParaRPr b="1" sz="3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7741975" y="3991225"/>
            <a:ext cx="840850" cy="9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QMoney Module 3 Overview - Calculations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25" y="1256413"/>
            <a:ext cx="801052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/>
          <p:nvPr/>
        </p:nvSpPr>
        <p:spPr>
          <a:xfrm>
            <a:off x="6970900" y="2695225"/>
            <a:ext cx="1855500" cy="172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PortfolioManagerApplication.java</a:t>
            </a:r>
            <a:endParaRPr/>
          </a:p>
        </p:txBody>
      </p:sp>
      <p:sp>
        <p:nvSpPr>
          <p:cNvPr id="338" name="Google Shape;338;p58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QMoney Module 3 - Files to be modified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QMoney Module 3 - Intro Video</a:t>
            </a:r>
            <a:endParaRPr/>
          </a:p>
        </p:txBody>
      </p:sp>
      <p:pic>
        <p:nvPicPr>
          <p:cNvPr id="344" name="Google Shape;344;p59" title="QMoney Module3 Introduc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573" y="869450"/>
            <a:ext cx="5013600" cy="37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home exercises for the session</a:t>
            </a:r>
            <a:endParaRPr/>
          </a:p>
        </p:txBody>
      </p:sp>
      <p:sp>
        <p:nvSpPr>
          <p:cNvPr id="350" name="Google Shape;350;p60"/>
          <p:cNvSpPr txBox="1"/>
          <p:nvPr/>
        </p:nvSpPr>
        <p:spPr>
          <a:xfrm>
            <a:off x="216475" y="952500"/>
            <a:ext cx="8589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JUnit (crio.do)</a:t>
            </a:r>
            <a:endParaRPr>
              <a:solidFill>
                <a:srgbClr val="12121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QMoney Module -3 : Calculations</a:t>
            </a:r>
            <a:endParaRPr>
              <a:solidFill>
                <a:srgbClr val="12121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joining in today.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We’d love to hear your thoughts and feedback - </a:t>
            </a: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Feedback for CORE-JAVA-1 Session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61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is the use of private constructor in java? | Code Pumpkin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Java Streams – The Bored Dev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40 Java 8 Interview Questions &amp; Answers [Most Important] (softwaretestinghelp.com)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Handling collections as streams - Java Programming (mooc.fi)</a:t>
            </a:r>
            <a:endParaRPr sz="1400"/>
          </a:p>
        </p:txBody>
      </p:sp>
      <p:sp>
        <p:nvSpPr>
          <p:cNvPr id="362" name="Google Shape;362;p62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Reading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 - When would you use the Builder Pattern? - Stack Overflow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Builder Design Pattern | Code Pumpkin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Real-world examples of the Builder pattern - Stack Overflow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In-Depth guide to Java 8 Stream API - Java2Blog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Java 8 Stream operations cheat sheet (logicbig.com)</a:t>
            </a:r>
            <a:endParaRPr sz="1400"/>
          </a:p>
        </p:txBody>
      </p:sp>
      <p:sp>
        <p:nvSpPr>
          <p:cNvPr id="368" name="Google Shape;368;p63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A85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title"/>
          </p:nvPr>
        </p:nvSpPr>
        <p:spPr>
          <a:xfrm>
            <a:off x="3235200" y="2150850"/>
            <a:ext cx="267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 sz="3600"/>
          </a:p>
        </p:txBody>
      </p:sp>
      <p:pic>
        <p:nvPicPr>
          <p:cNvPr id="374" name="Google Shape;374;p64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7741975" y="3991225"/>
            <a:ext cx="840850" cy="9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Session Agenda</a:t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167100" y="977150"/>
            <a:ext cx="8724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QMoney Module 2 Debrief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Builder Design Pattern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Java Streams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QMoney Module 3 Introduction (Calculations)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did we accomplish?</a:t>
            </a:r>
            <a:endParaRPr sz="1400"/>
          </a:p>
          <a:p>
            <a:pPr indent="-317500" lvl="1" marL="9144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  <a:highlight>
                  <a:srgbClr val="FFFFFF"/>
                </a:highlight>
              </a:rPr>
              <a:t>Get stock quotes from a third-party provider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Concepts did we learn?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 Protocol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Consume REST API using RestTemplate</a:t>
            </a:r>
            <a:endParaRPr/>
          </a:p>
        </p:txBody>
      </p:sp>
      <p:sp>
        <p:nvSpPr>
          <p:cNvPr id="212" name="Google Shape;212;p41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QMoney Module 2 - REST API - Debrief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What is Rest API? How is it different from HTTP?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Why do you need REST APIs? What was the world doing before that?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How did you talk to Tiingo? Did they have any limits to have many API calls you can make in a day? If so, how do you think Tiingo enforces that?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What is curl, Postman? Did you use them? Can you call any API in the world using curl or postman?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What is GET, POST, PUT, DELETE etc; how is REST API related to this? Eg: what is the difference between POST vs PUT?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18" name="Google Shape;218;p42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QMoney Module 2 - Interview Questions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#1 - Student Form </a:t>
            </a:r>
            <a:endParaRPr/>
          </a:p>
        </p:txBody>
      </p:sp>
      <p:sp>
        <p:nvSpPr>
          <p:cNvPr id="224" name="Google Shape;224;p43"/>
          <p:cNvSpPr txBox="1"/>
          <p:nvPr/>
        </p:nvSpPr>
        <p:spPr>
          <a:xfrm>
            <a:off x="321475" y="964400"/>
            <a:ext cx="56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176225" y="944325"/>
            <a:ext cx="84813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Student has to fill a form for XYZ program. Some of the fields are mandatory and some optional.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Mandatory fields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■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firstName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■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lastName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Optional fields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■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Age, Gender, isGraduate, hasExperience, city, state, isEarning, etc.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Details once filled cannot be changed. (</a:t>
            </a:r>
            <a:r>
              <a:rPr lang="en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 Immutable Class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Google Shape;226;p43"/>
          <p:cNvSpPr/>
          <p:nvPr/>
        </p:nvSpPr>
        <p:spPr>
          <a:xfrm>
            <a:off x="5945325" y="1253850"/>
            <a:ext cx="3099900" cy="857400"/>
          </a:xfrm>
          <a:prstGeom prst="wedgeRoundRectCallout">
            <a:avLst>
              <a:gd fmla="val -78731" name="adj1"/>
              <a:gd fmla="val 100122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Immutable class is a class which once created, it's contents cannot be changed.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7" name="Google Shape;227;p43"/>
          <p:cNvSpPr txBox="1"/>
          <p:nvPr/>
        </p:nvSpPr>
        <p:spPr>
          <a:xfrm>
            <a:off x="176225" y="2654834"/>
            <a:ext cx="5004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How would you design a class for it 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lphaL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Telescoping Constructor Pattern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" name="Google Shape;228;p43"/>
          <p:cNvSpPr/>
          <p:nvPr/>
        </p:nvSpPr>
        <p:spPr>
          <a:xfrm>
            <a:off x="5507175" y="2604650"/>
            <a:ext cx="3520800" cy="935100"/>
          </a:xfrm>
          <a:prstGeom prst="wedgeRoundRectCallout">
            <a:avLst>
              <a:gd fmla="val -93531" name="adj1"/>
              <a:gd fmla="val -1663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Overload constructors with multiple parameters and no setters.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9" name="Google Shape;229;p43"/>
          <p:cNvSpPr/>
          <p:nvPr/>
        </p:nvSpPr>
        <p:spPr>
          <a:xfrm>
            <a:off x="5418850" y="3709550"/>
            <a:ext cx="3628200" cy="935100"/>
          </a:xfrm>
          <a:prstGeom prst="wedgeRoundRectCallout">
            <a:avLst>
              <a:gd fmla="val -125130" name="adj1"/>
              <a:gd fmla="val -89263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Constructor with mandatory parameters and setters for optional parameters.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" name="Google Shape;230;p43"/>
          <p:cNvSpPr txBox="1"/>
          <p:nvPr/>
        </p:nvSpPr>
        <p:spPr>
          <a:xfrm>
            <a:off x="725745" y="3157866"/>
            <a:ext cx="47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b.     JavaBean Pattern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1" name="Google Shape;231;p43"/>
          <p:cNvSpPr txBox="1"/>
          <p:nvPr/>
        </p:nvSpPr>
        <p:spPr>
          <a:xfrm>
            <a:off x="321475" y="3471475"/>
            <a:ext cx="44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" name="Google Shape;232;p43"/>
          <p:cNvSpPr txBox="1"/>
          <p:nvPr/>
        </p:nvSpPr>
        <p:spPr>
          <a:xfrm>
            <a:off x="181850" y="3515600"/>
            <a:ext cx="444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What is the issue with the above approaches?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Any better alternative?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Yes. Builder Pattern.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idx="1" type="body"/>
          </p:nvPr>
        </p:nvSpPr>
        <p:spPr>
          <a:xfrm>
            <a:off x="176225" y="941200"/>
            <a:ext cx="8713800" cy="15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highlight>
                  <a:srgbClr val="FFFFFF"/>
                </a:highlight>
              </a:rPr>
              <a:t>Make all fields </a:t>
            </a:r>
            <a:r>
              <a:rPr lang="en" sz="1400">
                <a:solidFill>
                  <a:schemeClr val="accent1"/>
                </a:solidFill>
                <a:highlight>
                  <a:srgbClr val="FFFFFF"/>
                </a:highlight>
              </a:rPr>
              <a:t>private final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highlight>
                  <a:srgbClr val="FFFFFF"/>
                </a:highlight>
              </a:rPr>
              <a:t>Create inner class </a:t>
            </a:r>
            <a:r>
              <a:rPr b="1" lang="en" sz="1400">
                <a:highlight>
                  <a:srgbClr val="FFFFFF"/>
                </a:highlight>
              </a:rPr>
              <a:t>Builder</a:t>
            </a:r>
            <a:r>
              <a:rPr lang="en" sz="1400">
                <a:highlight>
                  <a:srgbClr val="FFFFFF"/>
                </a:highlight>
              </a:rPr>
              <a:t> having the same number of </a:t>
            </a:r>
            <a:r>
              <a:rPr b="1" lang="en" sz="1400">
                <a:highlight>
                  <a:srgbClr val="FFFFFF"/>
                </a:highlight>
              </a:rPr>
              <a:t>private</a:t>
            </a:r>
            <a:r>
              <a:rPr lang="en" sz="1400">
                <a:highlight>
                  <a:srgbClr val="FFFFFF"/>
                </a:highlight>
              </a:rPr>
              <a:t> fields ( same name recommended) as in outer class. 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highlight>
                  <a:srgbClr val="FFFFFF"/>
                </a:highlight>
              </a:rPr>
              <a:t>In </a:t>
            </a:r>
            <a:r>
              <a:rPr b="1" lang="en" sz="1400">
                <a:highlight>
                  <a:srgbClr val="FFFFFF"/>
                </a:highlight>
              </a:rPr>
              <a:t>Builder</a:t>
            </a:r>
            <a:r>
              <a:rPr lang="en" sz="1400">
                <a:highlight>
                  <a:srgbClr val="FFFFFF"/>
                </a:highlight>
              </a:rPr>
              <a:t> class, create </a:t>
            </a:r>
            <a:endParaRPr sz="1400"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highlight>
                  <a:srgbClr val="FFFFFF"/>
                </a:highlight>
              </a:rPr>
              <a:t>one </a:t>
            </a:r>
            <a:r>
              <a:rPr lang="en" sz="1400">
                <a:solidFill>
                  <a:schemeClr val="accent1"/>
                </a:solidFill>
                <a:highlight>
                  <a:srgbClr val="FFFFFF"/>
                </a:highlight>
              </a:rPr>
              <a:t>private</a:t>
            </a:r>
            <a:r>
              <a:rPr b="1" lang="en" sz="1400">
                <a:highlight>
                  <a:srgbClr val="FFFFFF"/>
                </a:highlight>
              </a:rPr>
              <a:t> </a:t>
            </a:r>
            <a:r>
              <a:rPr lang="en" sz="1400">
                <a:highlight>
                  <a:srgbClr val="FFFFFF"/>
                </a:highlight>
              </a:rPr>
              <a:t>constructor for all the required fields 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highlight>
                  <a:srgbClr val="FFFFFF"/>
                </a:highlight>
              </a:rPr>
              <a:t>setter methods for </a:t>
            </a:r>
            <a:r>
              <a:rPr b="1" lang="en" sz="1400">
                <a:highlight>
                  <a:srgbClr val="FFFFFF"/>
                </a:highlight>
              </a:rPr>
              <a:t>optional fields</a:t>
            </a:r>
            <a:r>
              <a:rPr b="1" lang="en">
                <a:highlight>
                  <a:srgbClr val="FFFFFF"/>
                </a:highlight>
              </a:rPr>
              <a:t> </a:t>
            </a:r>
            <a:r>
              <a:rPr lang="en">
                <a:highlight>
                  <a:srgbClr val="FFFFFF"/>
                </a:highlight>
              </a:rPr>
              <a:t>( must</a:t>
            </a:r>
            <a:r>
              <a:rPr lang="en" sz="1400">
                <a:highlight>
                  <a:srgbClr val="FFFFFF"/>
                </a:highlight>
              </a:rPr>
              <a:t> return </a:t>
            </a:r>
            <a:r>
              <a:rPr b="1" lang="en" sz="1400">
                <a:highlight>
                  <a:srgbClr val="FFFFFF"/>
                </a:highlight>
              </a:rPr>
              <a:t>Builder</a:t>
            </a:r>
            <a:r>
              <a:rPr lang="en" sz="1400">
                <a:highlight>
                  <a:srgbClr val="FFFFFF"/>
                </a:highlight>
              </a:rPr>
              <a:t> Object to achieve </a:t>
            </a:r>
            <a:r>
              <a:rPr b="1" lang="en" sz="1400">
                <a:highlight>
                  <a:srgbClr val="FFFFFF"/>
                </a:highlight>
              </a:rPr>
              <a:t>method chaining</a:t>
            </a:r>
            <a:r>
              <a:rPr lang="en" sz="1400">
                <a:highlight>
                  <a:srgbClr val="FFFFFF"/>
                </a:highlight>
              </a:rPr>
              <a:t>. )</a:t>
            </a:r>
            <a:endParaRPr sz="1400"/>
          </a:p>
        </p:txBody>
      </p:sp>
      <p:sp>
        <p:nvSpPr>
          <p:cNvPr id="238" name="Google Shape;238;p44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Implement Builder Pattern</a:t>
            </a:r>
            <a:endParaRPr/>
          </a:p>
        </p:txBody>
      </p:sp>
      <p:sp>
        <p:nvSpPr>
          <p:cNvPr id="239" name="Google Shape;239;p44"/>
          <p:cNvSpPr/>
          <p:nvPr/>
        </p:nvSpPr>
        <p:spPr>
          <a:xfrm>
            <a:off x="4591050" y="3317369"/>
            <a:ext cx="4501200" cy="1395300"/>
          </a:xfrm>
          <a:prstGeom prst="wedgeRoundRectCallout">
            <a:avLst>
              <a:gd fmla="val 15941" name="adj1"/>
              <a:gd fmla="val -11077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A technique of calling multiple methods using dot(.) operator in a single statement.</a:t>
            </a:r>
            <a:endParaRPr sz="1200"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StringBuilder str = </a:t>
            </a:r>
            <a:r>
              <a:rPr lang="en" sz="1200">
                <a:solidFill>
                  <a:srgbClr val="3F51B5"/>
                </a:solidFill>
                <a:latin typeface="Ubuntu"/>
                <a:ea typeface="Ubuntu"/>
                <a:cs typeface="Ubuntu"/>
                <a:sym typeface="Ubuntu"/>
              </a:rPr>
              <a:t>new</a:t>
            </a:r>
            <a:r>
              <a:rPr lang="en" sz="1200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200">
                <a:solidFill>
                  <a:srgbClr val="9C27B0"/>
                </a:solidFill>
                <a:latin typeface="Ubuntu"/>
                <a:ea typeface="Ubuntu"/>
                <a:cs typeface="Ubuntu"/>
                <a:sym typeface="Ubuntu"/>
              </a:rPr>
              <a:t>StringBuilder</a:t>
            </a:r>
            <a:r>
              <a:rPr lang="en" sz="1200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en" sz="1200">
                <a:solidFill>
                  <a:srgbClr val="388E3C"/>
                </a:solidFill>
                <a:latin typeface="Ubuntu"/>
                <a:ea typeface="Ubuntu"/>
                <a:cs typeface="Ubuntu"/>
                <a:sym typeface="Ubuntu"/>
              </a:rPr>
              <a:t>"java"</a:t>
            </a:r>
            <a:r>
              <a:rPr lang="en" sz="1200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);</a:t>
            </a:r>
            <a:endParaRPr sz="1200">
              <a:solidFill>
                <a:srgbClr val="37474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str.insert(</a:t>
            </a:r>
            <a:r>
              <a:rPr lang="en" sz="1200">
                <a:solidFill>
                  <a:srgbClr val="C53929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r>
              <a:rPr lang="en" sz="1200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,</a:t>
            </a:r>
            <a:r>
              <a:rPr lang="en" sz="1200">
                <a:solidFill>
                  <a:srgbClr val="388E3C"/>
                </a:solidFill>
                <a:latin typeface="Ubuntu"/>
                <a:ea typeface="Ubuntu"/>
                <a:cs typeface="Ubuntu"/>
                <a:sym typeface="Ubuntu"/>
              </a:rPr>
              <a:t>"refresh "</a:t>
            </a:r>
            <a:r>
              <a:rPr lang="en" sz="1200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).append(</a:t>
            </a:r>
            <a:r>
              <a:rPr lang="en" sz="1200">
                <a:solidFill>
                  <a:srgbClr val="388E3C"/>
                </a:solidFill>
                <a:latin typeface="Ubuntu"/>
                <a:ea typeface="Ubuntu"/>
                <a:cs typeface="Ubuntu"/>
                <a:sym typeface="Ubuntu"/>
              </a:rPr>
              <a:t>"tutorial "</a:t>
            </a:r>
            <a:r>
              <a:rPr lang="en" sz="1200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).append(</a:t>
            </a:r>
            <a:r>
              <a:rPr lang="en" sz="1200">
                <a:solidFill>
                  <a:srgbClr val="388E3C"/>
                </a:solidFill>
                <a:latin typeface="Ubuntu"/>
                <a:ea typeface="Ubuntu"/>
                <a:cs typeface="Ubuntu"/>
                <a:sym typeface="Ubuntu"/>
              </a:rPr>
              <a:t>"online"</a:t>
            </a:r>
            <a:r>
              <a:rPr lang="en" sz="1200">
                <a:solidFill>
                  <a:srgbClr val="37474F"/>
                </a:solidFill>
                <a:latin typeface="Ubuntu"/>
                <a:ea typeface="Ubuntu"/>
                <a:cs typeface="Ubuntu"/>
                <a:sym typeface="Ubuntu"/>
              </a:rPr>
              <a:t>);</a:t>
            </a:r>
            <a:endParaRPr sz="1200"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" name="Google Shape;240;p44"/>
          <p:cNvSpPr txBox="1"/>
          <p:nvPr/>
        </p:nvSpPr>
        <p:spPr>
          <a:xfrm>
            <a:off x="176225" y="2444356"/>
            <a:ext cx="6803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Create copy constructor in outer class with </a:t>
            </a:r>
            <a:r>
              <a:rPr b="1"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Builder </a:t>
            </a:r>
            <a:r>
              <a:rPr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as input parameter</a:t>
            </a:r>
            <a:r>
              <a:rPr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Initialize fields of Outer class with </a:t>
            </a:r>
            <a:r>
              <a:rPr b="1"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Builder </a:t>
            </a:r>
            <a:r>
              <a:rPr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class</a:t>
            </a:r>
            <a:r>
              <a:rPr b="1"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fields.</a:t>
            </a:r>
            <a:endParaRPr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Finally, provide a </a:t>
            </a:r>
            <a:r>
              <a:rPr b="1"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build() </a:t>
            </a:r>
            <a:r>
              <a:rPr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in</a:t>
            </a:r>
            <a:r>
              <a:rPr b="1"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Builder </a:t>
            </a:r>
            <a:r>
              <a:rPr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class that will invoke Copy Constructor and will </a:t>
            </a:r>
            <a:r>
              <a:rPr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return Outer class object</a:t>
            </a:r>
            <a:r>
              <a:rPr lang="en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idx="1" type="body"/>
          </p:nvPr>
        </p:nvSpPr>
        <p:spPr>
          <a:xfrm>
            <a:off x="311700" y="923875"/>
            <a:ext cx="85206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 Student class using Builder Pattern</a:t>
            </a:r>
            <a:endParaRPr sz="1400"/>
          </a:p>
        </p:txBody>
      </p:sp>
      <p:sp>
        <p:nvSpPr>
          <p:cNvPr id="246" name="Google Shape;246;p45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#1.1 - Student 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5"/>
          <p:cNvSpPr txBox="1"/>
          <p:nvPr/>
        </p:nvSpPr>
        <p:spPr>
          <a:xfrm>
            <a:off x="311700" y="1170700"/>
            <a:ext cx="77931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Object Creation Example. Try this out!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</a:rPr>
              <a:t>Student student = </a:t>
            </a:r>
            <a:r>
              <a:rPr lang="en" sz="1350">
                <a:solidFill>
                  <a:srgbClr val="3F51B5"/>
                </a:solidFill>
              </a:rPr>
              <a:t>new</a:t>
            </a:r>
            <a:r>
              <a:rPr lang="en" sz="1350">
                <a:solidFill>
                  <a:srgbClr val="37474F"/>
                </a:solidFill>
              </a:rPr>
              <a:t> </a:t>
            </a:r>
            <a:r>
              <a:rPr lang="en" sz="1350">
                <a:solidFill>
                  <a:srgbClr val="9C27B0"/>
                </a:solidFill>
              </a:rPr>
              <a:t>Student</a:t>
            </a:r>
            <a:r>
              <a:rPr lang="en" sz="1350">
                <a:solidFill>
                  <a:srgbClr val="37474F"/>
                </a:solidFill>
              </a:rPr>
              <a:t>.</a:t>
            </a:r>
            <a:r>
              <a:rPr lang="en" sz="1350">
                <a:solidFill>
                  <a:srgbClr val="9C27B0"/>
                </a:solidFill>
              </a:rPr>
              <a:t>StudentBuilder</a:t>
            </a:r>
            <a:r>
              <a:rPr lang="en" sz="1350">
                <a:solidFill>
                  <a:srgbClr val="37474F"/>
                </a:solidFill>
              </a:rPr>
              <a:t>(</a:t>
            </a:r>
            <a:r>
              <a:rPr lang="en" sz="1350">
                <a:solidFill>
                  <a:srgbClr val="388E3C"/>
                </a:solidFill>
              </a:rPr>
              <a:t>"Pra"</a:t>
            </a:r>
            <a:r>
              <a:rPr lang="en" sz="1350">
                <a:solidFill>
                  <a:srgbClr val="37474F"/>
                </a:solidFill>
              </a:rPr>
              <a:t>, </a:t>
            </a:r>
            <a:r>
              <a:rPr lang="en" sz="1350">
                <a:solidFill>
                  <a:srgbClr val="388E3C"/>
                </a:solidFill>
              </a:rPr>
              <a:t>"Bhu"</a:t>
            </a:r>
            <a:r>
              <a:rPr lang="en" sz="1350">
                <a:solidFill>
                  <a:srgbClr val="37474F"/>
                </a:solidFill>
              </a:rPr>
              <a:t>) </a:t>
            </a:r>
            <a:r>
              <a:rPr lang="en" sz="1350">
                <a:solidFill>
                  <a:srgbClr val="D81B60"/>
                </a:solidFill>
              </a:rPr>
              <a:t>// mandatory parameters</a:t>
            </a:r>
            <a:endParaRPr sz="1350">
              <a:solidFill>
                <a:srgbClr val="37474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</a:rPr>
              <a:t>                .addAge(</a:t>
            </a:r>
            <a:r>
              <a:rPr lang="en" sz="1350">
                <a:solidFill>
                  <a:srgbClr val="388E3C"/>
                </a:solidFill>
              </a:rPr>
              <a:t>"25"</a:t>
            </a:r>
            <a:r>
              <a:rPr lang="en" sz="1350">
                <a:solidFill>
                  <a:srgbClr val="37474F"/>
                </a:solidFill>
              </a:rPr>
              <a:t>) </a:t>
            </a:r>
            <a:r>
              <a:rPr lang="en" sz="1350">
                <a:solidFill>
                  <a:srgbClr val="D81B60"/>
                </a:solidFill>
              </a:rPr>
              <a:t>// optional</a:t>
            </a:r>
            <a:endParaRPr sz="1350">
              <a:solidFill>
                <a:srgbClr val="37474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</a:rPr>
              <a:t>                .addGender(</a:t>
            </a:r>
            <a:r>
              <a:rPr lang="en" sz="1350">
                <a:solidFill>
                  <a:srgbClr val="388E3C"/>
                </a:solidFill>
              </a:rPr>
              <a:t>"M"</a:t>
            </a:r>
            <a:r>
              <a:rPr lang="en" sz="1350">
                <a:solidFill>
                  <a:srgbClr val="37474F"/>
                </a:solidFill>
              </a:rPr>
              <a:t>) </a:t>
            </a:r>
            <a:r>
              <a:rPr lang="en" sz="1350">
                <a:solidFill>
                  <a:srgbClr val="D81B60"/>
                </a:solidFill>
              </a:rPr>
              <a:t>// optional</a:t>
            </a:r>
            <a:endParaRPr sz="1350">
              <a:solidFill>
                <a:srgbClr val="37474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</a:rPr>
              <a:t>                .addHasExperience(</a:t>
            </a:r>
            <a:r>
              <a:rPr lang="en" sz="1350">
                <a:solidFill>
                  <a:srgbClr val="3F51B5"/>
                </a:solidFill>
              </a:rPr>
              <a:t>true</a:t>
            </a:r>
            <a:r>
              <a:rPr lang="en" sz="1350">
                <a:solidFill>
                  <a:srgbClr val="37474F"/>
                </a:solidFill>
              </a:rPr>
              <a:t>) </a:t>
            </a:r>
            <a:r>
              <a:rPr lang="en" sz="1350">
                <a:solidFill>
                  <a:srgbClr val="D81B60"/>
                </a:solidFill>
              </a:rPr>
              <a:t>// optional</a:t>
            </a:r>
            <a:endParaRPr sz="1350">
              <a:solidFill>
                <a:srgbClr val="37474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</a:rPr>
              <a:t>                .build(); </a:t>
            </a:r>
            <a:r>
              <a:rPr lang="en" sz="1350">
                <a:solidFill>
                  <a:srgbClr val="D81B60"/>
                </a:solidFill>
              </a:rPr>
              <a:t>// to get back student option</a:t>
            </a:r>
            <a:endParaRPr sz="1350">
              <a:solidFill>
                <a:srgbClr val="D81B60"/>
              </a:solidFill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</a:pPr>
            <a:r>
              <a:rPr lang="en" sz="1350">
                <a:solidFill>
                  <a:schemeClr val="lt1"/>
                </a:solidFill>
              </a:rPr>
              <a:t>New Object created is immutable.</a:t>
            </a:r>
            <a:endParaRPr sz="1350">
              <a:solidFill>
                <a:schemeClr val="lt1"/>
              </a:solidFill>
            </a:endParaRPr>
          </a:p>
        </p:txBody>
      </p:sp>
      <p:sp>
        <p:nvSpPr>
          <p:cNvPr id="248" name="Google Shape;248;p45"/>
          <p:cNvSpPr txBox="1"/>
          <p:nvPr/>
        </p:nvSpPr>
        <p:spPr>
          <a:xfrm>
            <a:off x="311700" y="2840675"/>
            <a:ext cx="8659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What are the </a:t>
            </a:r>
            <a:r>
              <a:rPr b="1" lang="en">
                <a:latin typeface="Ubuntu"/>
                <a:ea typeface="Ubuntu"/>
                <a:cs typeface="Ubuntu"/>
                <a:sym typeface="Ubuntu"/>
              </a:rPr>
              <a:t>advantages of Builder pattern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from the above solution?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solidFill>
                  <a:srgbClr val="292929"/>
                </a:solidFill>
                <a:latin typeface="Ubuntu"/>
                <a:ea typeface="Ubuntu"/>
                <a:cs typeface="Ubuntu"/>
                <a:sym typeface="Ubuntu"/>
              </a:rPr>
              <a:t>Maintainable, if number of fields required to create object is more than 4 or 5.</a:t>
            </a:r>
            <a:endParaRPr>
              <a:solidFill>
                <a:srgbClr val="29292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Ubuntu"/>
              <a:buChar char="○"/>
            </a:pPr>
            <a:r>
              <a:rPr lang="en">
                <a:solidFill>
                  <a:srgbClr val="292929"/>
                </a:solidFill>
                <a:latin typeface="Ubuntu"/>
                <a:ea typeface="Ubuntu"/>
                <a:cs typeface="Ubuntu"/>
                <a:sym typeface="Ubuntu"/>
              </a:rPr>
              <a:t>Robust, as only fully constructed object will be available to client.</a:t>
            </a:r>
            <a:endParaRPr>
              <a:solidFill>
                <a:srgbClr val="29292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solidFill>
                  <a:srgbClr val="292929"/>
                </a:solidFill>
                <a:latin typeface="Ubuntu"/>
                <a:ea typeface="Ubuntu"/>
                <a:cs typeface="Ubuntu"/>
                <a:sym typeface="Ubuntu"/>
              </a:rPr>
              <a:t>Immutability of the object once its created.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311700" y="923875"/>
            <a:ext cx="85206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Where is Builder Pattern used in Real world Applications?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232629"/>
                </a:solidFill>
                <a:highlight>
                  <a:srgbClr val="FFFFFF"/>
                </a:highlight>
              </a:rPr>
              <a:t>Builder pattern is used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javax.json</a:t>
            </a:r>
            <a:r>
              <a:rPr lang="en">
                <a:solidFill>
                  <a:srgbClr val="232629"/>
                </a:solidFill>
                <a:highlight>
                  <a:srgbClr val="FFFFFF"/>
                </a:highlight>
              </a:rPr>
              <a:t> package while building JSON objects.</a:t>
            </a:r>
            <a:endParaRPr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  <p:sp>
        <p:nvSpPr>
          <p:cNvPr id="254" name="Google Shape;254;p46"/>
          <p:cNvSpPr txBox="1"/>
          <p:nvPr>
            <p:ph type="title"/>
          </p:nvPr>
        </p:nvSpPr>
        <p:spPr>
          <a:xfrm>
            <a:off x="176225" y="132675"/>
            <a:ext cx="822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Curious Cats</a:t>
            </a:r>
            <a:endParaRPr/>
          </a:p>
        </p:txBody>
      </p:sp>
      <p:pic>
        <p:nvPicPr>
          <p:cNvPr id="255" name="Google Shape;2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600" y="146466"/>
            <a:ext cx="517254" cy="5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/>
          <p:nvPr/>
        </p:nvSpPr>
        <p:spPr>
          <a:xfrm>
            <a:off x="1278575" y="1953550"/>
            <a:ext cx="60174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JsonObjectBuilder b = Json.createObjectBuilder().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add(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"report"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Json.createObjectBuilder().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add(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"reportId"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reportId ).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add(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"title"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title ).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add(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"subtitle"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subTitle == </a:t>
            </a:r>
            <a:r>
              <a:rPr lang="en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?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subTitle ).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add(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"created"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created.toString() ).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add(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"description"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description == </a:t>
            </a:r>
            <a:r>
              <a:rPr lang="en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?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description ).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add(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"data"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report 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b.build();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7" name="Google Shape;257;p46"/>
          <p:cNvSpPr txBox="1"/>
          <p:nvPr/>
        </p:nvSpPr>
        <p:spPr>
          <a:xfrm>
            <a:off x="311700" y="3991150"/>
            <a:ext cx="7152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Builder Pattern is too verbose to implement. Any library available for it? </a:t>
            </a:r>
            <a:r>
              <a:rPr lang="en">
                <a:solidFill>
                  <a:srgbClr val="E8E7E3"/>
                </a:solidFill>
              </a:rPr>
              <a:t>😅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Using Lombok's @Builder Annotation | Baeldung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(Will be discussed later!)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rio Theme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rio Theme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